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269" r:id="rId3"/>
    <p:sldId id="270" r:id="rId4"/>
    <p:sldId id="301" r:id="rId5"/>
    <p:sldId id="302" r:id="rId6"/>
    <p:sldId id="303" r:id="rId7"/>
    <p:sldId id="265" r:id="rId8"/>
    <p:sldId id="264" r:id="rId9"/>
    <p:sldId id="305" r:id="rId10"/>
    <p:sldId id="306" r:id="rId11"/>
    <p:sldId id="307" r:id="rId12"/>
    <p:sldId id="308" r:id="rId13"/>
    <p:sldId id="309" r:id="rId14"/>
    <p:sldId id="310" r:id="rId15"/>
    <p:sldId id="311" r:id="rId16"/>
    <p:sldId id="312" r:id="rId17"/>
    <p:sldId id="313" r:id="rId18"/>
    <p:sldId id="314" r:id="rId19"/>
  </p:sldIdLst>
  <p:sldSz cx="9144000" cy="5143500" type="screen16x9"/>
  <p:notesSz cx="6858000" cy="9144000"/>
  <p:embeddedFontLst>
    <p:embeddedFont>
      <p:font typeface="Anaheim" panose="020B0604020202020204" charset="-94"/>
      <p:regular r:id="rId21"/>
    </p:embeddedFont>
    <p:embeddedFont>
      <p:font typeface="Barlow" panose="00000500000000000000" pitchFamily="2" charset="-94"/>
      <p:regular r:id="rId22"/>
      <p:bold r:id="rId23"/>
      <p:italic r:id="rId24"/>
      <p:boldItalic r:id="rId25"/>
    </p:embeddedFont>
    <p:embeddedFont>
      <p:font typeface="Nunito Light" pitchFamily="2" charset="-94"/>
      <p:regular r:id="rId26"/>
      <p:italic r:id="rId27"/>
    </p:embeddedFont>
    <p:embeddedFont>
      <p:font typeface="Overpass Mono" panose="020B0604020202020204" charset="-94"/>
      <p:regular r:id="rId28"/>
      <p:bold r:id="rId29"/>
    </p:embeddedFont>
    <p:embeddedFont>
      <p:font typeface="Raleway SemiBold" pitchFamily="2" charset="-94"/>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2FD215-1DA5-4D37-9897-54234DCE5383}">
  <a:tblStyle styleId="{762FD215-1DA5-4D37-9897-54234DCE53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85A32C-88E2-4434-8D3A-363FD222E46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6090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7717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499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528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223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036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23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73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d4cbd36da_4_3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d4cbd36da_4_3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d4cbd36da_4_3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d4cbd36da_4_3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865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680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5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621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6" r:id="rId4"/>
    <p:sldLayoutId id="2147483658" r:id="rId5"/>
    <p:sldLayoutId id="2147483663"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tr-TR" dirty="0"/>
              <a:t>SANAL MAĞAZA ALTYAPISI</a:t>
            </a:r>
            <a:endParaRPr dirty="0"/>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tr-TR" sz="2100" dirty="0">
                <a:solidFill>
                  <a:schemeClr val="dk2"/>
                </a:solidFill>
              </a:rPr>
              <a:t>Mustafa ÇANDIRLI</a:t>
            </a:r>
          </a:p>
          <a:p>
            <a:pPr marL="0" lvl="0" indent="0" algn="l" rtl="0">
              <a:spcBef>
                <a:spcPts val="0"/>
              </a:spcBef>
              <a:spcAft>
                <a:spcPts val="0"/>
              </a:spcAft>
              <a:buNone/>
            </a:pPr>
            <a:r>
              <a:rPr lang="tr-TR" dirty="0">
                <a:solidFill>
                  <a:schemeClr val="dk2"/>
                </a:solidFill>
              </a:rPr>
              <a:t>Mikail AKAR</a:t>
            </a:r>
          </a:p>
          <a:p>
            <a:pPr marL="0" lvl="0" indent="0" algn="l" rtl="0">
              <a:spcBef>
                <a:spcPts val="0"/>
              </a:spcBef>
              <a:spcAft>
                <a:spcPts val="0"/>
              </a:spcAft>
              <a:buNone/>
            </a:pPr>
            <a:r>
              <a:rPr lang="tr-TR" sz="2100" dirty="0">
                <a:solidFill>
                  <a:schemeClr val="dk2"/>
                </a:solidFill>
              </a:rPr>
              <a:t>Neslihan </a:t>
            </a:r>
            <a:r>
              <a:rPr lang="tr-TR" dirty="0">
                <a:solidFill>
                  <a:schemeClr val="dk2"/>
                </a:solidFill>
              </a:rPr>
              <a:t>ERSARI</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1584960" y="896775"/>
            <a:ext cx="5887577" cy="951575"/>
          </a:xfrm>
          <a:prstGeom prst="rect">
            <a:avLst/>
          </a:prstGeom>
        </p:spPr>
        <p:txBody>
          <a:bodyPr spcFirstLastPara="1" wrap="square" lIns="91425" tIns="91425" rIns="91425" bIns="91425" anchor="t" anchorCtr="0">
            <a:noAutofit/>
          </a:bodyPr>
          <a:lstStyle/>
          <a:p>
            <a:pPr algn="just"/>
            <a:r>
              <a:rPr lang="tr-TR" sz="1600" b="0" dirty="0">
                <a:solidFill>
                  <a:schemeClr val="bg1"/>
                </a:solidFill>
              </a:rPr>
              <a:t>Kategoriyazdir fonksiyonunda stok boş değil ise stoktaki ürünlerin kodları ve kategoriler yazdırılır ve kullanıcının seçimine göre urunyazdir fonksiyonuna gidilir.</a:t>
            </a: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Resim 3">
            <a:extLst>
              <a:ext uri="{FF2B5EF4-FFF2-40B4-BE49-F238E27FC236}">
                <a16:creationId xmlns:a16="http://schemas.microsoft.com/office/drawing/2014/main" id="{96A8AE4A-ECAD-49EE-83A6-78CDC41B9E6D}"/>
              </a:ext>
            </a:extLst>
          </p:cNvPr>
          <p:cNvPicPr>
            <a:picLocks noChangeAspect="1"/>
          </p:cNvPicPr>
          <p:nvPr/>
        </p:nvPicPr>
        <p:blipFill>
          <a:blip r:embed="rId3"/>
          <a:stretch>
            <a:fillRect/>
          </a:stretch>
        </p:blipFill>
        <p:spPr>
          <a:xfrm>
            <a:off x="650041" y="2376053"/>
            <a:ext cx="7843917" cy="2442047"/>
          </a:xfrm>
          <a:prstGeom prst="rect">
            <a:avLst/>
          </a:prstGeom>
        </p:spPr>
      </p:pic>
    </p:spTree>
    <p:extLst>
      <p:ext uri="{BB962C8B-B14F-4D97-AF65-F5344CB8AC3E}">
        <p14:creationId xmlns:p14="http://schemas.microsoft.com/office/powerpoint/2010/main" val="132147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4952571" y="1546835"/>
            <a:ext cx="3976150" cy="2049830"/>
          </a:xfrm>
          <a:prstGeom prst="rect">
            <a:avLst/>
          </a:prstGeom>
        </p:spPr>
        <p:txBody>
          <a:bodyPr spcFirstLastPara="1" wrap="square" lIns="91425" tIns="91425" rIns="91425" bIns="91425" anchor="ctr" anchorCtr="0">
            <a:noAutofit/>
          </a:bodyPr>
          <a:lstStyle/>
          <a:p>
            <a:pPr marL="114300" indent="0" algn="l"/>
            <a:r>
              <a:rPr lang="tr-TR" sz="1600" dirty="0">
                <a:latin typeface="Overpass Mono" panose="020B0604020202020204" charset="-94"/>
              </a:rPr>
              <a:t>Kategoriyazdir fonksiyonunda kullanıcının seçimine göre o kategorideki ürünler yazdırılır ve kullanıcıdan ürün seçimi beklenir.</a:t>
            </a:r>
          </a:p>
        </p:txBody>
      </p:sp>
      <p:pic>
        <p:nvPicPr>
          <p:cNvPr id="6" name="Resim 5">
            <a:extLst>
              <a:ext uri="{FF2B5EF4-FFF2-40B4-BE49-F238E27FC236}">
                <a16:creationId xmlns:a16="http://schemas.microsoft.com/office/drawing/2014/main" id="{A970EEFC-DC91-4E75-9F46-B0CC4AF08759}"/>
              </a:ext>
            </a:extLst>
          </p:cNvPr>
          <p:cNvPicPr>
            <a:picLocks noChangeAspect="1"/>
          </p:cNvPicPr>
          <p:nvPr/>
        </p:nvPicPr>
        <p:blipFill>
          <a:blip r:embed="rId3"/>
          <a:stretch>
            <a:fillRect/>
          </a:stretch>
        </p:blipFill>
        <p:spPr>
          <a:xfrm>
            <a:off x="215279" y="91440"/>
            <a:ext cx="2359757" cy="4960620"/>
          </a:xfrm>
          <a:prstGeom prst="rect">
            <a:avLst/>
          </a:prstGeom>
        </p:spPr>
      </p:pic>
      <p:pic>
        <p:nvPicPr>
          <p:cNvPr id="8" name="Resim 7">
            <a:extLst>
              <a:ext uri="{FF2B5EF4-FFF2-40B4-BE49-F238E27FC236}">
                <a16:creationId xmlns:a16="http://schemas.microsoft.com/office/drawing/2014/main" id="{FD163A63-B53A-4162-9ADC-7AC3D4CD7FD1}"/>
              </a:ext>
            </a:extLst>
          </p:cNvPr>
          <p:cNvPicPr>
            <a:picLocks noChangeAspect="1"/>
          </p:cNvPicPr>
          <p:nvPr/>
        </p:nvPicPr>
        <p:blipFill>
          <a:blip r:embed="rId4"/>
          <a:stretch>
            <a:fillRect/>
          </a:stretch>
        </p:blipFill>
        <p:spPr>
          <a:xfrm>
            <a:off x="2575036" y="91439"/>
            <a:ext cx="2359758" cy="4960621"/>
          </a:xfrm>
          <a:prstGeom prst="rect">
            <a:avLst/>
          </a:prstGeom>
        </p:spPr>
      </p:pic>
    </p:spTree>
    <p:extLst>
      <p:ext uri="{BB962C8B-B14F-4D97-AF65-F5344CB8AC3E}">
        <p14:creationId xmlns:p14="http://schemas.microsoft.com/office/powerpoint/2010/main" val="42749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5102649" y="1276737"/>
            <a:ext cx="3838448" cy="1950788"/>
          </a:xfrm>
          <a:prstGeom prst="rect">
            <a:avLst/>
          </a:prstGeom>
        </p:spPr>
        <p:txBody>
          <a:bodyPr spcFirstLastPara="1" wrap="square" lIns="91425" tIns="91425" rIns="91425" bIns="91425" anchor="t" anchorCtr="0">
            <a:noAutofit/>
          </a:bodyPr>
          <a:lstStyle/>
          <a:p>
            <a:pPr algn="just"/>
            <a:r>
              <a:rPr lang="tr-TR" sz="1600" b="0" dirty="0">
                <a:solidFill>
                  <a:schemeClr val="bg1"/>
                </a:solidFill>
              </a:rPr>
              <a:t>Stokara fonksiyonu istenilen üründen stokta kaç tane olduğunu kontrol eder ve kullanıcıya kaç adet almak istediği sorulur. </a:t>
            </a: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Resim 2">
            <a:extLst>
              <a:ext uri="{FF2B5EF4-FFF2-40B4-BE49-F238E27FC236}">
                <a16:creationId xmlns:a16="http://schemas.microsoft.com/office/drawing/2014/main" id="{2D4891C8-CE26-4EC5-98C5-AEBA839F1700}"/>
              </a:ext>
            </a:extLst>
          </p:cNvPr>
          <p:cNvPicPr>
            <a:picLocks noChangeAspect="1"/>
          </p:cNvPicPr>
          <p:nvPr/>
        </p:nvPicPr>
        <p:blipFill>
          <a:blip r:embed="rId3"/>
          <a:stretch>
            <a:fillRect/>
          </a:stretch>
        </p:blipFill>
        <p:spPr>
          <a:xfrm>
            <a:off x="324810" y="833839"/>
            <a:ext cx="4777839" cy="3475821"/>
          </a:xfrm>
          <a:prstGeom prst="rect">
            <a:avLst/>
          </a:prstGeom>
        </p:spPr>
      </p:pic>
    </p:spTree>
    <p:extLst>
      <p:ext uri="{BB962C8B-B14F-4D97-AF65-F5344CB8AC3E}">
        <p14:creationId xmlns:p14="http://schemas.microsoft.com/office/powerpoint/2010/main" val="401519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4413504" y="1815071"/>
            <a:ext cx="3764709" cy="1513357"/>
          </a:xfrm>
          <a:prstGeom prst="rect">
            <a:avLst/>
          </a:prstGeom>
        </p:spPr>
        <p:txBody>
          <a:bodyPr spcFirstLastPara="1" wrap="square" lIns="91425" tIns="91425" rIns="91425" bIns="91425" anchor="ctr" anchorCtr="0">
            <a:noAutofit/>
          </a:bodyPr>
          <a:lstStyle/>
          <a:p>
            <a:pPr marL="114300" indent="0" algn="l"/>
            <a:r>
              <a:rPr lang="tr-TR" sz="1600" dirty="0">
                <a:latin typeface="Overpass Mono" panose="020B0604020202020204" charset="-94"/>
              </a:rPr>
              <a:t>Seçilen üründen istenildiği kadar stoktan çıkarılıp kuyruğa (sepete) eklenir.</a:t>
            </a:r>
          </a:p>
        </p:txBody>
      </p:sp>
      <p:pic>
        <p:nvPicPr>
          <p:cNvPr id="3" name="Resim 2">
            <a:extLst>
              <a:ext uri="{FF2B5EF4-FFF2-40B4-BE49-F238E27FC236}">
                <a16:creationId xmlns:a16="http://schemas.microsoft.com/office/drawing/2014/main" id="{1C29C510-D96A-4F58-B858-3E4A70194A46}"/>
              </a:ext>
            </a:extLst>
          </p:cNvPr>
          <p:cNvPicPr>
            <a:picLocks noChangeAspect="1"/>
          </p:cNvPicPr>
          <p:nvPr/>
        </p:nvPicPr>
        <p:blipFill>
          <a:blip r:embed="rId3"/>
          <a:stretch>
            <a:fillRect/>
          </a:stretch>
        </p:blipFill>
        <p:spPr>
          <a:xfrm>
            <a:off x="1914945" y="101400"/>
            <a:ext cx="2059647" cy="4940700"/>
          </a:xfrm>
          <a:prstGeom prst="rect">
            <a:avLst/>
          </a:prstGeom>
        </p:spPr>
      </p:pic>
    </p:spTree>
    <p:extLst>
      <p:ext uri="{BB962C8B-B14F-4D97-AF65-F5344CB8AC3E}">
        <p14:creationId xmlns:p14="http://schemas.microsoft.com/office/powerpoint/2010/main" val="294761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4267131" y="1765187"/>
            <a:ext cx="3838448" cy="974875"/>
          </a:xfrm>
          <a:prstGeom prst="rect">
            <a:avLst/>
          </a:prstGeom>
        </p:spPr>
        <p:txBody>
          <a:bodyPr spcFirstLastPara="1" wrap="square" lIns="91425" tIns="91425" rIns="91425" bIns="91425" anchor="t" anchorCtr="0">
            <a:noAutofit/>
          </a:bodyPr>
          <a:lstStyle/>
          <a:p>
            <a:pPr algn="l"/>
            <a:r>
              <a:rPr lang="tr-TR" sz="1600" b="0" dirty="0">
                <a:solidFill>
                  <a:schemeClr val="bg1"/>
                </a:solidFill>
              </a:rPr>
              <a:t>Sepetteki ürünler yazdırılıp kullanıcıdan sepeti onaylaması isteniyor.</a:t>
            </a: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Resim 3">
            <a:extLst>
              <a:ext uri="{FF2B5EF4-FFF2-40B4-BE49-F238E27FC236}">
                <a16:creationId xmlns:a16="http://schemas.microsoft.com/office/drawing/2014/main" id="{C8A81EB9-D109-41C6-8341-794428902F7C}"/>
              </a:ext>
            </a:extLst>
          </p:cNvPr>
          <p:cNvPicPr>
            <a:picLocks noChangeAspect="1"/>
          </p:cNvPicPr>
          <p:nvPr/>
        </p:nvPicPr>
        <p:blipFill>
          <a:blip r:embed="rId3"/>
          <a:stretch>
            <a:fillRect/>
          </a:stretch>
        </p:blipFill>
        <p:spPr>
          <a:xfrm>
            <a:off x="1356598" y="359175"/>
            <a:ext cx="2569442" cy="4425150"/>
          </a:xfrm>
          <a:prstGeom prst="rect">
            <a:avLst/>
          </a:prstGeom>
        </p:spPr>
      </p:pic>
    </p:spTree>
    <p:extLst>
      <p:ext uri="{BB962C8B-B14F-4D97-AF65-F5344CB8AC3E}">
        <p14:creationId xmlns:p14="http://schemas.microsoft.com/office/powerpoint/2010/main" val="341813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4572000" y="1815070"/>
            <a:ext cx="3764709" cy="1513357"/>
          </a:xfrm>
          <a:prstGeom prst="rect">
            <a:avLst/>
          </a:prstGeom>
        </p:spPr>
        <p:txBody>
          <a:bodyPr spcFirstLastPara="1" wrap="square" lIns="91425" tIns="91425" rIns="91425" bIns="91425" anchor="ctr" anchorCtr="0">
            <a:noAutofit/>
          </a:bodyPr>
          <a:lstStyle/>
          <a:p>
            <a:pPr marL="114300" indent="0"/>
            <a:r>
              <a:rPr lang="tr-TR" sz="1600" dirty="0">
                <a:latin typeface="Overpass Mono" panose="020B0604020202020204" charset="-94"/>
              </a:rPr>
              <a:t>Kuyrukcik fonksiyonunda kuyruktaki ürünleri silip kamyona (yığın) atılır.</a:t>
            </a:r>
          </a:p>
        </p:txBody>
      </p:sp>
      <p:pic>
        <p:nvPicPr>
          <p:cNvPr id="4" name="Resim 3">
            <a:extLst>
              <a:ext uri="{FF2B5EF4-FFF2-40B4-BE49-F238E27FC236}">
                <a16:creationId xmlns:a16="http://schemas.microsoft.com/office/drawing/2014/main" id="{2B7BC6D0-AFCC-493D-935E-21264EBCF973}"/>
              </a:ext>
            </a:extLst>
          </p:cNvPr>
          <p:cNvPicPr>
            <a:picLocks noChangeAspect="1"/>
          </p:cNvPicPr>
          <p:nvPr/>
        </p:nvPicPr>
        <p:blipFill>
          <a:blip r:embed="rId3"/>
          <a:stretch>
            <a:fillRect/>
          </a:stretch>
        </p:blipFill>
        <p:spPr>
          <a:xfrm>
            <a:off x="762262" y="646174"/>
            <a:ext cx="3809738" cy="3851148"/>
          </a:xfrm>
          <a:prstGeom prst="rect">
            <a:avLst/>
          </a:prstGeom>
        </p:spPr>
      </p:pic>
    </p:spTree>
    <p:extLst>
      <p:ext uri="{BB962C8B-B14F-4D97-AF65-F5344CB8AC3E}">
        <p14:creationId xmlns:p14="http://schemas.microsoft.com/office/powerpoint/2010/main" val="1264362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2428776" y="587763"/>
            <a:ext cx="3838448" cy="974875"/>
          </a:xfrm>
          <a:prstGeom prst="rect">
            <a:avLst/>
          </a:prstGeom>
        </p:spPr>
        <p:txBody>
          <a:bodyPr spcFirstLastPara="1" wrap="square" lIns="91425" tIns="91425" rIns="91425" bIns="91425" anchor="t" anchorCtr="0">
            <a:noAutofit/>
          </a:bodyPr>
          <a:lstStyle/>
          <a:p>
            <a:r>
              <a:rPr lang="tr-TR" sz="1600" b="0" dirty="0">
                <a:solidFill>
                  <a:schemeClr val="bg1"/>
                </a:solidFill>
              </a:rPr>
              <a:t>Kuyruk, kamyon ve teslim edilen ürünleri yazdırmak için kullanılan fonksiyonlar.</a:t>
            </a: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Resim 2">
            <a:extLst>
              <a:ext uri="{FF2B5EF4-FFF2-40B4-BE49-F238E27FC236}">
                <a16:creationId xmlns:a16="http://schemas.microsoft.com/office/drawing/2014/main" id="{B7BF2719-76BE-46C2-B2AD-22F7D3B0FA37}"/>
              </a:ext>
            </a:extLst>
          </p:cNvPr>
          <p:cNvPicPr>
            <a:picLocks noChangeAspect="1"/>
          </p:cNvPicPr>
          <p:nvPr/>
        </p:nvPicPr>
        <p:blipFill>
          <a:blip r:embed="rId3"/>
          <a:stretch>
            <a:fillRect/>
          </a:stretch>
        </p:blipFill>
        <p:spPr>
          <a:xfrm>
            <a:off x="1684658" y="1929622"/>
            <a:ext cx="2585720" cy="2888478"/>
          </a:xfrm>
          <a:prstGeom prst="rect">
            <a:avLst/>
          </a:prstGeom>
        </p:spPr>
      </p:pic>
      <p:pic>
        <p:nvPicPr>
          <p:cNvPr id="6" name="Resim 5">
            <a:extLst>
              <a:ext uri="{FF2B5EF4-FFF2-40B4-BE49-F238E27FC236}">
                <a16:creationId xmlns:a16="http://schemas.microsoft.com/office/drawing/2014/main" id="{FAB24296-CD86-4C24-B3B9-4542933ECFC6}"/>
              </a:ext>
            </a:extLst>
          </p:cNvPr>
          <p:cNvPicPr>
            <a:picLocks noChangeAspect="1"/>
          </p:cNvPicPr>
          <p:nvPr/>
        </p:nvPicPr>
        <p:blipFill>
          <a:blip r:embed="rId4"/>
          <a:stretch>
            <a:fillRect/>
          </a:stretch>
        </p:blipFill>
        <p:spPr>
          <a:xfrm>
            <a:off x="4916721" y="1924210"/>
            <a:ext cx="2701006" cy="2784115"/>
          </a:xfrm>
          <a:prstGeom prst="rect">
            <a:avLst/>
          </a:prstGeom>
        </p:spPr>
      </p:pic>
    </p:spTree>
    <p:extLst>
      <p:ext uri="{BB962C8B-B14F-4D97-AF65-F5344CB8AC3E}">
        <p14:creationId xmlns:p14="http://schemas.microsoft.com/office/powerpoint/2010/main" val="215579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4572000" y="1815070"/>
            <a:ext cx="3764709" cy="1513357"/>
          </a:xfrm>
          <a:prstGeom prst="rect">
            <a:avLst/>
          </a:prstGeom>
        </p:spPr>
        <p:txBody>
          <a:bodyPr spcFirstLastPara="1" wrap="square" lIns="91425" tIns="91425" rIns="91425" bIns="91425" anchor="ctr" anchorCtr="0">
            <a:noAutofit/>
          </a:bodyPr>
          <a:lstStyle/>
          <a:p>
            <a:pPr marL="114300" indent="0" algn="l"/>
            <a:r>
              <a:rPr lang="tr-TR" sz="1600" dirty="0">
                <a:latin typeface="Overpass Mono" panose="020B0604020202020204" charset="-94"/>
              </a:rPr>
              <a:t>Kamyondaki ürünler çıkarılıp teslim ediliyor.</a:t>
            </a:r>
          </a:p>
        </p:txBody>
      </p:sp>
      <p:pic>
        <p:nvPicPr>
          <p:cNvPr id="3" name="Resim 2">
            <a:extLst>
              <a:ext uri="{FF2B5EF4-FFF2-40B4-BE49-F238E27FC236}">
                <a16:creationId xmlns:a16="http://schemas.microsoft.com/office/drawing/2014/main" id="{4BF3247D-32B4-4DCD-9D53-BE39FC3DEC32}"/>
              </a:ext>
            </a:extLst>
          </p:cNvPr>
          <p:cNvPicPr>
            <a:picLocks noChangeAspect="1"/>
          </p:cNvPicPr>
          <p:nvPr/>
        </p:nvPicPr>
        <p:blipFill>
          <a:blip r:embed="rId3"/>
          <a:stretch>
            <a:fillRect/>
          </a:stretch>
        </p:blipFill>
        <p:spPr>
          <a:xfrm>
            <a:off x="1158176" y="258935"/>
            <a:ext cx="3267520" cy="4625626"/>
          </a:xfrm>
          <a:prstGeom prst="rect">
            <a:avLst/>
          </a:prstGeom>
        </p:spPr>
      </p:pic>
    </p:spTree>
    <p:extLst>
      <p:ext uri="{BB962C8B-B14F-4D97-AF65-F5344CB8AC3E}">
        <p14:creationId xmlns:p14="http://schemas.microsoft.com/office/powerpoint/2010/main" val="402449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5036044" y="1596873"/>
            <a:ext cx="3588684" cy="974875"/>
          </a:xfrm>
          <a:prstGeom prst="rect">
            <a:avLst/>
          </a:prstGeom>
        </p:spPr>
        <p:txBody>
          <a:bodyPr spcFirstLastPara="1" wrap="square" lIns="91425" tIns="91425" rIns="91425" bIns="91425" anchor="t" anchorCtr="0">
            <a:noAutofit/>
          </a:bodyPr>
          <a:lstStyle/>
          <a:p>
            <a:pPr algn="just"/>
            <a:r>
              <a:rPr lang="tr-TR" sz="1600" b="0" dirty="0">
                <a:solidFill>
                  <a:schemeClr val="bg1"/>
                </a:solidFill>
              </a:rPr>
              <a:t>Eklenecek olan ürünün kodu ve adeti girilerek stokta doğru yere yerleştiriliyor. </a:t>
            </a: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Resim 3">
            <a:extLst>
              <a:ext uri="{FF2B5EF4-FFF2-40B4-BE49-F238E27FC236}">
                <a16:creationId xmlns:a16="http://schemas.microsoft.com/office/drawing/2014/main" id="{FF737364-CDBC-4484-A1BA-17D7AF16509B}"/>
              </a:ext>
            </a:extLst>
          </p:cNvPr>
          <p:cNvPicPr>
            <a:picLocks noChangeAspect="1"/>
          </p:cNvPicPr>
          <p:nvPr/>
        </p:nvPicPr>
        <p:blipFill>
          <a:blip r:embed="rId3"/>
          <a:stretch>
            <a:fillRect/>
          </a:stretch>
        </p:blipFill>
        <p:spPr>
          <a:xfrm>
            <a:off x="606797" y="474932"/>
            <a:ext cx="4197733" cy="4193633"/>
          </a:xfrm>
          <a:prstGeom prst="rect">
            <a:avLst/>
          </a:prstGeom>
        </p:spPr>
      </p:pic>
    </p:spTree>
    <p:extLst>
      <p:ext uri="{BB962C8B-B14F-4D97-AF65-F5344CB8AC3E}">
        <p14:creationId xmlns:p14="http://schemas.microsoft.com/office/powerpoint/2010/main" val="23912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0"/>
          <p:cNvSpPr txBox="1">
            <a:spLocks noGrp="1"/>
          </p:cNvSpPr>
          <p:nvPr>
            <p:ph type="title"/>
          </p:nvPr>
        </p:nvSpPr>
        <p:spPr>
          <a:xfrm>
            <a:off x="754849" y="343200"/>
            <a:ext cx="76343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BAĞLI LİSTE VERİ YAPISI</a:t>
            </a:r>
            <a:endParaRPr dirty="0"/>
          </a:p>
        </p:txBody>
      </p:sp>
      <p:sp>
        <p:nvSpPr>
          <p:cNvPr id="13" name="Google Shape;369;p31">
            <a:extLst>
              <a:ext uri="{FF2B5EF4-FFF2-40B4-BE49-F238E27FC236}">
                <a16:creationId xmlns:a16="http://schemas.microsoft.com/office/drawing/2014/main" id="{59C78C2C-3019-47EF-B2DB-3EAEFFA87022}"/>
              </a:ext>
            </a:extLst>
          </p:cNvPr>
          <p:cNvSpPr txBox="1">
            <a:spLocks/>
          </p:cNvSpPr>
          <p:nvPr/>
        </p:nvSpPr>
        <p:spPr>
          <a:xfrm flipH="1">
            <a:off x="688319" y="1256040"/>
            <a:ext cx="7767359" cy="2128646"/>
          </a:xfrm>
          <a:prstGeom prst="rect">
            <a:avLst/>
          </a:prstGeom>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tr-TR" sz="1600" dirty="0">
                <a:solidFill>
                  <a:schemeClr val="bg1"/>
                </a:solidFill>
                <a:latin typeface="Overpass Mono" panose="020B0604020202020204" charset="-94"/>
              </a:rPr>
              <a:t>Tek yönlü bağlı liste, bağlı listelerin en temel, en basit ve anlaşılması en kolay örneğidir. Tek yönlü bağlantılı listeler, bir elemanın kendinden sonraki elemanın adresini de bulunduran düğümlerden oluşan liste yapısıdır. Bu listenin her bir düğümü, veri alanı ve sonraki düğümün referansını içeren bir adres alanından (pointer) oluşur.</a:t>
            </a:r>
          </a:p>
          <a:p>
            <a:pPr algn="just"/>
            <a:endParaRPr lang="tr-TR" sz="1600" dirty="0">
              <a:solidFill>
                <a:schemeClr val="bg1"/>
              </a:solidFill>
              <a:latin typeface="Overpass Mono" panose="020B0604020202020204" charset="-94"/>
            </a:endParaRPr>
          </a:p>
        </p:txBody>
      </p:sp>
      <p:pic>
        <p:nvPicPr>
          <p:cNvPr id="7" name="Resim 6">
            <a:extLst>
              <a:ext uri="{FF2B5EF4-FFF2-40B4-BE49-F238E27FC236}">
                <a16:creationId xmlns:a16="http://schemas.microsoft.com/office/drawing/2014/main" id="{81994D1F-F91A-4C40-9DB8-7CD3B76644D9}"/>
              </a:ext>
            </a:extLst>
          </p:cNvPr>
          <p:cNvPicPr>
            <a:picLocks noChangeAspect="1"/>
          </p:cNvPicPr>
          <p:nvPr/>
        </p:nvPicPr>
        <p:blipFill>
          <a:blip r:embed="rId3"/>
          <a:stretch>
            <a:fillRect/>
          </a:stretch>
        </p:blipFill>
        <p:spPr>
          <a:xfrm>
            <a:off x="2709673" y="3259303"/>
            <a:ext cx="3724653" cy="15409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388326" y="1185788"/>
            <a:ext cx="5900929" cy="2342600"/>
          </a:xfrm>
          <a:prstGeom prst="rect">
            <a:avLst/>
          </a:prstGeom>
        </p:spPr>
        <p:txBody>
          <a:bodyPr spcFirstLastPara="1" wrap="square" lIns="91425" tIns="91425" rIns="91425" bIns="91425" anchor="ctr" anchorCtr="0">
            <a:noAutofit/>
          </a:bodyPr>
          <a:lstStyle/>
          <a:p>
            <a:pPr marL="114300" indent="0" algn="just"/>
            <a:r>
              <a:rPr lang="tr-TR" dirty="0">
                <a:latin typeface="Overpass Mono" panose="020B0604020202020204" charset="-94"/>
              </a:rPr>
              <a:t>Tek ve çift yönlü bağlı listeleri derste görmüştük dairesel bağlı listeler ise çift yönlü listenin son elemanının sonraki (next) işaretçisi ile listenin ilk düğümünün (head) işaret edilmesi ve listenin ilk düğümünün önceki (prev) işaretçisi ile listenin son düğümünün işaret edilmesi ile oluşturulan listelere Dairesel Çift Yönlü Bağlı Listeler denir.</a:t>
            </a:r>
          </a:p>
        </p:txBody>
      </p:sp>
      <p:sp>
        <p:nvSpPr>
          <p:cNvPr id="532" name="Google Shape;532;p41"/>
          <p:cNvSpPr txBox="1">
            <a:spLocks noGrp="1"/>
          </p:cNvSpPr>
          <p:nvPr>
            <p:ph type="title"/>
          </p:nvPr>
        </p:nvSpPr>
        <p:spPr>
          <a:xfrm>
            <a:off x="828001" y="319710"/>
            <a:ext cx="7487998"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DAİRESEL ÇİFT YÖNLÜ BAĞLI LİSTE</a:t>
            </a:r>
            <a:endParaRPr dirty="0"/>
          </a:p>
        </p:txBody>
      </p:sp>
      <p:sp>
        <p:nvSpPr>
          <p:cNvPr id="576" name="Google Shape;576;p41"/>
          <p:cNvSpPr/>
          <p:nvPr/>
        </p:nvSpPr>
        <p:spPr>
          <a:xfrm>
            <a:off x="1669429" y="3657650"/>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Resim 2">
            <a:extLst>
              <a:ext uri="{FF2B5EF4-FFF2-40B4-BE49-F238E27FC236}">
                <a16:creationId xmlns:a16="http://schemas.microsoft.com/office/drawing/2014/main" id="{5910352C-BA43-43B8-8E0C-402DBA4E2B35}"/>
              </a:ext>
            </a:extLst>
          </p:cNvPr>
          <p:cNvPicPr>
            <a:picLocks noChangeAspect="1"/>
          </p:cNvPicPr>
          <p:nvPr/>
        </p:nvPicPr>
        <p:blipFill>
          <a:blip r:embed="rId3"/>
          <a:stretch>
            <a:fillRect/>
          </a:stretch>
        </p:blipFill>
        <p:spPr>
          <a:xfrm>
            <a:off x="2062733" y="3598002"/>
            <a:ext cx="5018534" cy="13057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KUYRUK VERİ YAPISI</a:t>
            </a:r>
            <a:endParaRPr dirty="0"/>
          </a:p>
        </p:txBody>
      </p:sp>
      <p:sp>
        <p:nvSpPr>
          <p:cNvPr id="13" name="Google Shape;369;p31">
            <a:extLst>
              <a:ext uri="{FF2B5EF4-FFF2-40B4-BE49-F238E27FC236}">
                <a16:creationId xmlns:a16="http://schemas.microsoft.com/office/drawing/2014/main" id="{59C78C2C-3019-47EF-B2DB-3EAEFFA87022}"/>
              </a:ext>
            </a:extLst>
          </p:cNvPr>
          <p:cNvSpPr txBox="1">
            <a:spLocks/>
          </p:cNvSpPr>
          <p:nvPr/>
        </p:nvSpPr>
        <p:spPr>
          <a:xfrm flipH="1">
            <a:off x="688316" y="1560078"/>
            <a:ext cx="7767359" cy="889752"/>
          </a:xfrm>
          <a:prstGeom prst="rect">
            <a:avLst/>
          </a:prstGeom>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tr-TR" sz="1600" dirty="0">
                <a:solidFill>
                  <a:schemeClr val="bg1"/>
                </a:solidFill>
                <a:latin typeface="Overpass Mono" panose="020B0604020202020204" charset="-94"/>
              </a:rPr>
              <a:t>Kuyruk bir veri yapısı türüdür. İlk giren, ilk çıkar (FIFO - First In First Out) özelliğine sahiptir. Doğrusal bir veri yapısıdır.</a:t>
            </a:r>
          </a:p>
        </p:txBody>
      </p:sp>
      <p:pic>
        <p:nvPicPr>
          <p:cNvPr id="3" name="Resim 2">
            <a:extLst>
              <a:ext uri="{FF2B5EF4-FFF2-40B4-BE49-F238E27FC236}">
                <a16:creationId xmlns:a16="http://schemas.microsoft.com/office/drawing/2014/main" id="{F38B7339-3AFE-41C2-9558-4FAEE0111F6F}"/>
              </a:ext>
            </a:extLst>
          </p:cNvPr>
          <p:cNvPicPr>
            <a:picLocks noChangeAspect="1"/>
          </p:cNvPicPr>
          <p:nvPr/>
        </p:nvPicPr>
        <p:blipFill>
          <a:blip r:embed="rId3"/>
          <a:stretch>
            <a:fillRect/>
          </a:stretch>
        </p:blipFill>
        <p:spPr>
          <a:xfrm>
            <a:off x="3139248" y="2867076"/>
            <a:ext cx="2865504" cy="1782059"/>
          </a:xfrm>
          <a:prstGeom prst="rect">
            <a:avLst/>
          </a:prstGeom>
        </p:spPr>
      </p:pic>
    </p:spTree>
    <p:extLst>
      <p:ext uri="{BB962C8B-B14F-4D97-AF65-F5344CB8AC3E}">
        <p14:creationId xmlns:p14="http://schemas.microsoft.com/office/powerpoint/2010/main" val="250174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body" idx="1"/>
          </p:nvPr>
        </p:nvSpPr>
        <p:spPr>
          <a:xfrm>
            <a:off x="311000" y="1480367"/>
            <a:ext cx="5714206" cy="1016288"/>
          </a:xfrm>
          <a:prstGeom prst="rect">
            <a:avLst/>
          </a:prstGeom>
        </p:spPr>
        <p:txBody>
          <a:bodyPr spcFirstLastPara="1" wrap="square" lIns="91425" tIns="91425" rIns="91425" bIns="91425" anchor="ctr" anchorCtr="0">
            <a:noAutofit/>
          </a:bodyPr>
          <a:lstStyle/>
          <a:p>
            <a:pPr marL="114300" indent="0" algn="just">
              <a:buNone/>
            </a:pPr>
            <a:r>
              <a:rPr lang="tr-TR" dirty="0">
                <a:latin typeface="Overpass Mono" panose="020B0604020202020204" charset="-94"/>
              </a:rPr>
              <a:t>Bilgisayar biliminde yığın son giren ilk çıkar (LIFO - Last In First Out) prensibine sahip veri yapısıdır. Günümüz bilgisayar dizgelerinin tümünde fazlaca kullanılır</a:t>
            </a:r>
          </a:p>
        </p:txBody>
      </p:sp>
      <p:sp>
        <p:nvSpPr>
          <p:cNvPr id="532" name="Google Shape;532;p41"/>
          <p:cNvSpPr txBox="1">
            <a:spLocks noGrp="1"/>
          </p:cNvSpPr>
          <p:nvPr>
            <p:ph type="title"/>
          </p:nvPr>
        </p:nvSpPr>
        <p:spPr>
          <a:xfrm>
            <a:off x="1817179" y="480809"/>
            <a:ext cx="5509641"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YIĞIN VERİ YAPISI</a:t>
            </a:r>
            <a:endParaRPr dirty="0"/>
          </a:p>
        </p:txBody>
      </p:sp>
      <p:sp>
        <p:nvSpPr>
          <p:cNvPr id="576" name="Google Shape;576;p41"/>
          <p:cNvSpPr/>
          <p:nvPr/>
        </p:nvSpPr>
        <p:spPr>
          <a:xfrm>
            <a:off x="1669429" y="3657650"/>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Resim 3">
            <a:extLst>
              <a:ext uri="{FF2B5EF4-FFF2-40B4-BE49-F238E27FC236}">
                <a16:creationId xmlns:a16="http://schemas.microsoft.com/office/drawing/2014/main" id="{85C46DEB-90F4-4DA1-B21C-CCB6EFC9D563}"/>
              </a:ext>
            </a:extLst>
          </p:cNvPr>
          <p:cNvPicPr>
            <a:picLocks noChangeAspect="1"/>
          </p:cNvPicPr>
          <p:nvPr/>
        </p:nvPicPr>
        <p:blipFill>
          <a:blip r:embed="rId3"/>
          <a:stretch>
            <a:fillRect/>
          </a:stretch>
        </p:blipFill>
        <p:spPr>
          <a:xfrm>
            <a:off x="3892785" y="2902407"/>
            <a:ext cx="1358430" cy="1921383"/>
          </a:xfrm>
          <a:prstGeom prst="rect">
            <a:avLst/>
          </a:prstGeom>
        </p:spPr>
      </p:pic>
    </p:spTree>
    <p:extLst>
      <p:ext uri="{BB962C8B-B14F-4D97-AF65-F5344CB8AC3E}">
        <p14:creationId xmlns:p14="http://schemas.microsoft.com/office/powerpoint/2010/main" val="230794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57CFECA-C4A1-4854-9363-3DB726F29179}"/>
              </a:ext>
            </a:extLst>
          </p:cNvPr>
          <p:cNvPicPr>
            <a:picLocks noChangeAspect="1"/>
          </p:cNvPicPr>
          <p:nvPr/>
        </p:nvPicPr>
        <p:blipFill>
          <a:blip r:embed="rId2"/>
          <a:stretch>
            <a:fillRect/>
          </a:stretch>
        </p:blipFill>
        <p:spPr>
          <a:xfrm>
            <a:off x="157826" y="872307"/>
            <a:ext cx="1885370" cy="3398885"/>
          </a:xfrm>
          <a:prstGeom prst="rect">
            <a:avLst/>
          </a:prstGeom>
        </p:spPr>
      </p:pic>
      <p:pic>
        <p:nvPicPr>
          <p:cNvPr id="7" name="Resim 6">
            <a:extLst>
              <a:ext uri="{FF2B5EF4-FFF2-40B4-BE49-F238E27FC236}">
                <a16:creationId xmlns:a16="http://schemas.microsoft.com/office/drawing/2014/main" id="{756E9325-04A5-47FE-8EBE-C64FECC66FBB}"/>
              </a:ext>
            </a:extLst>
          </p:cNvPr>
          <p:cNvPicPr>
            <a:picLocks noChangeAspect="1"/>
          </p:cNvPicPr>
          <p:nvPr/>
        </p:nvPicPr>
        <p:blipFill>
          <a:blip r:embed="rId3"/>
          <a:stretch>
            <a:fillRect/>
          </a:stretch>
        </p:blipFill>
        <p:spPr>
          <a:xfrm>
            <a:off x="2264736" y="1464978"/>
            <a:ext cx="2158435" cy="2213544"/>
          </a:xfrm>
          <a:prstGeom prst="rect">
            <a:avLst/>
          </a:prstGeom>
        </p:spPr>
      </p:pic>
      <p:pic>
        <p:nvPicPr>
          <p:cNvPr id="9" name="Resim 8">
            <a:extLst>
              <a:ext uri="{FF2B5EF4-FFF2-40B4-BE49-F238E27FC236}">
                <a16:creationId xmlns:a16="http://schemas.microsoft.com/office/drawing/2014/main" id="{FF2CA97F-A1AC-4DB3-8426-C3ACD1CFB8D8}"/>
              </a:ext>
            </a:extLst>
          </p:cNvPr>
          <p:cNvPicPr>
            <a:picLocks noChangeAspect="1"/>
          </p:cNvPicPr>
          <p:nvPr/>
        </p:nvPicPr>
        <p:blipFill>
          <a:blip r:embed="rId4"/>
          <a:stretch>
            <a:fillRect/>
          </a:stretch>
        </p:blipFill>
        <p:spPr>
          <a:xfrm>
            <a:off x="4643939" y="1143109"/>
            <a:ext cx="1975003" cy="2857279"/>
          </a:xfrm>
          <a:prstGeom prst="rect">
            <a:avLst/>
          </a:prstGeom>
        </p:spPr>
      </p:pic>
      <p:pic>
        <p:nvPicPr>
          <p:cNvPr id="11" name="Resim 10">
            <a:extLst>
              <a:ext uri="{FF2B5EF4-FFF2-40B4-BE49-F238E27FC236}">
                <a16:creationId xmlns:a16="http://schemas.microsoft.com/office/drawing/2014/main" id="{179FC73C-556F-4A79-BBD1-188C7BDF53C8}"/>
              </a:ext>
            </a:extLst>
          </p:cNvPr>
          <p:cNvPicPr>
            <a:picLocks noChangeAspect="1"/>
          </p:cNvPicPr>
          <p:nvPr/>
        </p:nvPicPr>
        <p:blipFill>
          <a:blip r:embed="rId5"/>
          <a:stretch>
            <a:fillRect/>
          </a:stretch>
        </p:blipFill>
        <p:spPr>
          <a:xfrm>
            <a:off x="6839711" y="1727389"/>
            <a:ext cx="2133600" cy="1688722"/>
          </a:xfrm>
          <a:prstGeom prst="rect">
            <a:avLst/>
          </a:prstGeom>
        </p:spPr>
      </p:pic>
    </p:spTree>
    <p:extLst>
      <p:ext uri="{BB962C8B-B14F-4D97-AF65-F5344CB8AC3E}">
        <p14:creationId xmlns:p14="http://schemas.microsoft.com/office/powerpoint/2010/main" val="21467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15" name="Resim 14">
            <a:extLst>
              <a:ext uri="{FF2B5EF4-FFF2-40B4-BE49-F238E27FC236}">
                <a16:creationId xmlns:a16="http://schemas.microsoft.com/office/drawing/2014/main" id="{528A3413-22B5-4528-931F-62E4C7EEE983}"/>
              </a:ext>
            </a:extLst>
          </p:cNvPr>
          <p:cNvPicPr>
            <a:picLocks noChangeAspect="1"/>
          </p:cNvPicPr>
          <p:nvPr/>
        </p:nvPicPr>
        <p:blipFill>
          <a:blip r:embed="rId3"/>
          <a:stretch>
            <a:fillRect/>
          </a:stretch>
        </p:blipFill>
        <p:spPr>
          <a:xfrm>
            <a:off x="276837" y="961869"/>
            <a:ext cx="4180179" cy="3219761"/>
          </a:xfrm>
          <a:prstGeom prst="rect">
            <a:avLst/>
          </a:prstGeom>
        </p:spPr>
      </p:pic>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4572000" y="339826"/>
            <a:ext cx="4082643" cy="2049830"/>
          </a:xfrm>
          <a:prstGeom prst="rect">
            <a:avLst/>
          </a:prstGeom>
        </p:spPr>
        <p:txBody>
          <a:bodyPr spcFirstLastPara="1" wrap="square" lIns="91425" tIns="91425" rIns="91425" bIns="91425" anchor="ctr" anchorCtr="0">
            <a:noAutofit/>
          </a:bodyPr>
          <a:lstStyle/>
          <a:p>
            <a:pPr marL="114300" indent="0" algn="l"/>
            <a:r>
              <a:rPr lang="tr-TR" sz="1600" dirty="0">
                <a:latin typeface="Overpass Mono" panose="020B0604020202020204" charset="-94"/>
              </a:rPr>
              <a:t>Kategoriolustur fonksiyonunda kategoriler dizisinin elemanlarına uygun ürün kodlarını atanıyor.</a:t>
            </a:r>
          </a:p>
          <a:p>
            <a:pPr marL="114300" indent="0" algn="l"/>
            <a:r>
              <a:rPr lang="tr-TR" sz="1600" dirty="0">
                <a:latin typeface="Overpass Mono" panose="020B0604020202020204" charset="-94"/>
              </a:rPr>
              <a:t>Dizinin her elemanın nextine aynı kategorideki ürünleri ekleyerek bağlı liste oluşturuluyor.</a:t>
            </a:r>
          </a:p>
        </p:txBody>
      </p:sp>
      <p:pic>
        <p:nvPicPr>
          <p:cNvPr id="17" name="Resim 16">
            <a:extLst>
              <a:ext uri="{FF2B5EF4-FFF2-40B4-BE49-F238E27FC236}">
                <a16:creationId xmlns:a16="http://schemas.microsoft.com/office/drawing/2014/main" id="{0C32118D-2D34-439D-B901-F47660189AFF}"/>
              </a:ext>
            </a:extLst>
          </p:cNvPr>
          <p:cNvPicPr>
            <a:picLocks noChangeAspect="1"/>
          </p:cNvPicPr>
          <p:nvPr/>
        </p:nvPicPr>
        <p:blipFill>
          <a:blip r:embed="rId4"/>
          <a:stretch>
            <a:fillRect/>
          </a:stretch>
        </p:blipFill>
        <p:spPr>
          <a:xfrm>
            <a:off x="4808906" y="2437636"/>
            <a:ext cx="3571875" cy="2571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4572000" y="1831824"/>
            <a:ext cx="3987510" cy="669000"/>
          </a:xfrm>
          <a:prstGeom prst="rect">
            <a:avLst/>
          </a:prstGeom>
        </p:spPr>
        <p:txBody>
          <a:bodyPr spcFirstLastPara="1" wrap="square" lIns="91425" tIns="91425" rIns="91425" bIns="91425" anchor="t" anchorCtr="0">
            <a:noAutofit/>
          </a:bodyPr>
          <a:lstStyle/>
          <a:p>
            <a:r>
              <a:rPr lang="tr-TR" sz="1600" b="0" dirty="0">
                <a:solidFill>
                  <a:schemeClr val="bg1"/>
                </a:solidFill>
              </a:rPr>
              <a:t>Stokyukle fonksiyonunda her üründen stokta 5 adet oluşturuluyor.</a:t>
            </a:r>
            <a:endParaRPr sz="1600" b="0" dirty="0">
              <a:solidFill>
                <a:schemeClr val="bg1"/>
              </a:solidFill>
            </a:endParaRP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Resim 2">
            <a:extLst>
              <a:ext uri="{FF2B5EF4-FFF2-40B4-BE49-F238E27FC236}">
                <a16:creationId xmlns:a16="http://schemas.microsoft.com/office/drawing/2014/main" id="{695233D4-8E7F-47BB-8B9E-23A9E28378BE}"/>
              </a:ext>
            </a:extLst>
          </p:cNvPr>
          <p:cNvPicPr>
            <a:picLocks noChangeAspect="1"/>
          </p:cNvPicPr>
          <p:nvPr/>
        </p:nvPicPr>
        <p:blipFill>
          <a:blip r:embed="rId3"/>
          <a:stretch>
            <a:fillRect/>
          </a:stretch>
        </p:blipFill>
        <p:spPr>
          <a:xfrm>
            <a:off x="678495" y="208224"/>
            <a:ext cx="3702358" cy="47270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22" name="Google Shape;531;p41">
            <a:extLst>
              <a:ext uri="{FF2B5EF4-FFF2-40B4-BE49-F238E27FC236}">
                <a16:creationId xmlns:a16="http://schemas.microsoft.com/office/drawing/2014/main" id="{B7B8ECF1-7A5A-48E8-A966-E9279665845D}"/>
              </a:ext>
            </a:extLst>
          </p:cNvPr>
          <p:cNvSpPr txBox="1">
            <a:spLocks noGrp="1"/>
          </p:cNvSpPr>
          <p:nvPr>
            <p:ph type="subTitle" idx="1"/>
          </p:nvPr>
        </p:nvSpPr>
        <p:spPr>
          <a:xfrm flipH="1">
            <a:off x="3619465" y="1546835"/>
            <a:ext cx="3558388" cy="2049830"/>
          </a:xfrm>
          <a:prstGeom prst="rect">
            <a:avLst/>
          </a:prstGeom>
        </p:spPr>
        <p:txBody>
          <a:bodyPr spcFirstLastPara="1" wrap="square" lIns="91425" tIns="91425" rIns="91425" bIns="91425" anchor="ctr" anchorCtr="0">
            <a:noAutofit/>
          </a:bodyPr>
          <a:lstStyle/>
          <a:p>
            <a:pPr marL="114300" indent="0"/>
            <a:r>
              <a:rPr lang="tr-TR" sz="1600" dirty="0">
                <a:latin typeface="Overpass Mono" panose="020B0604020202020204" charset="-94"/>
              </a:rPr>
              <a:t>Urunk fonksiyonunda alınan ürün kodunun ismi yazdırılır.</a:t>
            </a:r>
          </a:p>
        </p:txBody>
      </p:sp>
      <p:pic>
        <p:nvPicPr>
          <p:cNvPr id="3" name="Resim 2">
            <a:extLst>
              <a:ext uri="{FF2B5EF4-FFF2-40B4-BE49-F238E27FC236}">
                <a16:creationId xmlns:a16="http://schemas.microsoft.com/office/drawing/2014/main" id="{5DD55566-A79D-41CD-B5F5-7333AA9C5A49}"/>
              </a:ext>
            </a:extLst>
          </p:cNvPr>
          <p:cNvPicPr>
            <a:picLocks noChangeAspect="1"/>
          </p:cNvPicPr>
          <p:nvPr/>
        </p:nvPicPr>
        <p:blipFill>
          <a:blip r:embed="rId3"/>
          <a:stretch>
            <a:fillRect/>
          </a:stretch>
        </p:blipFill>
        <p:spPr>
          <a:xfrm>
            <a:off x="1966147" y="105447"/>
            <a:ext cx="1350077" cy="4932601"/>
          </a:xfrm>
          <a:prstGeom prst="rect">
            <a:avLst/>
          </a:prstGeom>
        </p:spPr>
      </p:pic>
    </p:spTree>
    <p:extLst>
      <p:ext uri="{BB962C8B-B14F-4D97-AF65-F5344CB8AC3E}">
        <p14:creationId xmlns:p14="http://schemas.microsoft.com/office/powerpoint/2010/main" val="1415623515"/>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343</Words>
  <Application>Microsoft Office PowerPoint</Application>
  <PresentationFormat>Ekran Gösterisi (16:9)</PresentationFormat>
  <Paragraphs>25</Paragraphs>
  <Slides>18</Slides>
  <Notes>17</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Overpass Mono</vt:lpstr>
      <vt:lpstr>Anaheim</vt:lpstr>
      <vt:lpstr>Barlow</vt:lpstr>
      <vt:lpstr>Raleway SemiBold</vt:lpstr>
      <vt:lpstr>Nunito Light</vt:lpstr>
      <vt:lpstr>Arial</vt:lpstr>
      <vt:lpstr>Programming Lesson by Slidesgo</vt:lpstr>
      <vt:lpstr>SANAL MAĞAZA ALTYAPISI</vt:lpstr>
      <vt:lpstr>BAĞLI LİSTE VERİ YAPISI</vt:lpstr>
      <vt:lpstr>DAİRESEL ÇİFT YÖNLÜ BAĞLI LİSTE</vt:lpstr>
      <vt:lpstr>KUYRUK VERİ YAPISI</vt:lpstr>
      <vt:lpstr>YIĞIN VERİ YAPISI</vt:lpstr>
      <vt:lpstr>PowerPoint Sunusu</vt:lpstr>
      <vt:lpstr>PowerPoint Sunusu</vt:lpstr>
      <vt:lpstr>Stokyukle fonksiyonunda her üründen stokta 5 adet oluşturuluyor.</vt:lpstr>
      <vt:lpstr>PowerPoint Sunusu</vt:lpstr>
      <vt:lpstr>Kategoriyazdir fonksiyonunda stok boş değil ise stoktaki ürünlerin kodları ve kategoriler yazdırılır ve kullanıcının seçimine göre urunyazdir fonksiyonuna gidilir.</vt:lpstr>
      <vt:lpstr>PowerPoint Sunusu</vt:lpstr>
      <vt:lpstr>Stokara fonksiyonu istenilen üründen stokta kaç tane olduğunu kontrol eder ve kullanıcıya kaç adet almak istediği sorulur. </vt:lpstr>
      <vt:lpstr>PowerPoint Sunusu</vt:lpstr>
      <vt:lpstr>Sepetteki ürünler yazdırılıp kullanıcıdan sepeti onaylaması isteniyor.</vt:lpstr>
      <vt:lpstr>PowerPoint Sunusu</vt:lpstr>
      <vt:lpstr>Kuyruk, kamyon ve teslim edilen ürünleri yazdırmak için kullanılan fonksiyonlar.</vt:lpstr>
      <vt:lpstr>PowerPoint Sunusu</vt:lpstr>
      <vt:lpstr>Eklenecek olan ürünün kodu ve adeti girilerek stokta doğru yere yerleştiriliyor.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SANAL MAĞAZA ALTYAPISI</dc:title>
  <cp:lastModifiedBy>Mikail Akar</cp:lastModifiedBy>
  <cp:revision>44</cp:revision>
  <dcterms:modified xsi:type="dcterms:W3CDTF">2022-01-10T08:01:10Z</dcterms:modified>
</cp:coreProperties>
</file>